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media/image10.jpeg" ContentType="image/jpeg"/>
  <Override PartName="/ppt/media/image9.png" ContentType="image/png"/>
  <Override PartName="/ppt/media/image15.jpeg" ContentType="image/jpeg"/>
  <Override PartName="/ppt/media/image14.jpeg" ContentType="image/jpeg"/>
  <Override PartName="/ppt/media/image1.wmf" ContentType="image/x-wmf"/>
  <Override PartName="/ppt/media/image2.png" ContentType="image/png"/>
  <Override PartName="/ppt/media/image3.svg" ContentType="image/svg"/>
  <Override PartName="/ppt/media/image6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12.png" ContentType="image/png"/>
  <Override PartName="/ppt/media/image11.jpeg" ContentType="image/jpeg"/>
  <Override PartName="/ppt/media/image13.png" ContentType="image/png"/>
  <Override PartName="/ppt/media/image4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тби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1E7644D-50A4-4A94-98AB-1447AF956A33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FE08B2-3401-4A79-9758-C8E0F9D04638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рупный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_3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7DA613A-15A4-4331-90EF-AC4EB1D47DC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_4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089F129-5FE0-44EB-A638-1404018162A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_6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1029631-C432-4B09-924A-FD63AEBE85AE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Акцент и серый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9695E82-B7E7-4B34-B6F7-655D3879DEC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Два блока текста с цифр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70469E5-CF96-441B-A815-1333AA0326AA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ри блока текста с цифр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3F870E-D0F0-4D36-9E1F-ABD2E37B00E6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Шесть блоков текста с цифр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252E01-C026-4FAB-91B2-A6ED85357EE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Буллиты с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BA2B1E4-00C0-4F45-A18E-585F5AC7EFE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лючевые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ри ключевые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9363EA-201B-4FD6-91AA-A36EDA95E7AE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аймлай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C77CA3-8290-436D-96A6-A054DCEA891D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6" Type="http://schemas.openxmlformats.org/officeDocument/2006/relationships/image" Target="../media/image2.png"/><Relationship Id="rId7" Type="http://schemas.openxmlformats.org/officeDocument/2006/relationships/image" Target="../media/image3.svg"/><Relationship Id="rId8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ad0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0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4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5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6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7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8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9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0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3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4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5" name="Прямая соединительная линия 11"/>
          <p:cNvCxnSpPr/>
          <p:nvPr/>
        </p:nvCxnSpPr>
        <p:spPr>
          <a:xfrm>
            <a:off x="299880" y="5362560"/>
            <a:ext cx="6772680" cy="2160"/>
          </a:xfrm>
          <a:prstGeom prst="straightConnector1">
            <a:avLst/>
          </a:prstGeom>
          <a:ln w="9525">
            <a:solidFill>
              <a:srgbClr val="313131"/>
            </a:solidFill>
            <a:round/>
          </a:ln>
        </p:spPr>
      </p:cxnSp>
      <p:cxnSp>
        <p:nvCxnSpPr>
          <p:cNvPr id="16" name="Прямая соединительная линия 15"/>
          <p:cNvCxnSpPr/>
          <p:nvPr/>
        </p:nvCxnSpPr>
        <p:spPr>
          <a:xfrm>
            <a:off x="7174440" y="5455440"/>
            <a:ext cx="2160" cy="1107720"/>
          </a:xfrm>
          <a:prstGeom prst="straightConnector1">
            <a:avLst/>
          </a:prstGeom>
          <a:ln w="9525">
            <a:solidFill>
              <a:srgbClr val="313131"/>
            </a:solidFill>
            <a:round/>
          </a:ln>
        </p:spPr>
      </p:cxnSp>
      <p:cxnSp>
        <p:nvCxnSpPr>
          <p:cNvPr id="17" name="Прямая соединительная линия 16"/>
          <p:cNvCxnSpPr/>
          <p:nvPr/>
        </p:nvCxnSpPr>
        <p:spPr>
          <a:xfrm>
            <a:off x="7277040" y="5362560"/>
            <a:ext cx="4617000" cy="2160"/>
          </a:xfrm>
          <a:prstGeom prst="straightConnector1">
            <a:avLst/>
          </a:prstGeom>
          <a:ln w="9525">
            <a:solidFill>
              <a:srgbClr val="313131"/>
            </a:solidFill>
            <a:round/>
          </a:ln>
        </p:spPr>
      </p:cxnSp>
      <p:pic>
        <p:nvPicPr>
          <p:cNvPr id="18" name="Рисунок 2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812160" y="6387480"/>
            <a:ext cx="2077920" cy="21168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96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97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98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99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00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01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02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03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04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05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7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08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09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210" name="think-cell data - do not delete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211" name="think-cell data - do not delete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213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14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15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16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17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18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19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20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21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22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4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25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26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ad0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228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29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30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31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32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33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34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35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36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37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9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40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41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242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243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247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48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49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50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51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52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53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54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55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56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8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59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60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261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262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63" name="PlaceHolder 1"/>
          <p:cNvSpPr>
            <a:spLocks noGrp="1"/>
          </p:cNvSpPr>
          <p:nvPr>
            <p:ph type="sldNum" idx="7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EDAD29-9FD7-419C-95F8-7A710AC32BED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6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265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66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67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68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69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70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71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72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73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74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6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77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78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279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280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81" name="PlaceHolder 1"/>
          <p:cNvSpPr>
            <a:spLocks noGrp="1"/>
          </p:cNvSpPr>
          <p:nvPr>
            <p:ph type="sldNum" idx="8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9AAEB90-31EC-4B7D-AB52-83D919966E19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ad0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285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86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87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88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89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90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91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92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93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94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6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97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298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заглавия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302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03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04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05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06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07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08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09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10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11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3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314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315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316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317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18" name="Скругленный прямоугольник 6"/>
          <p:cNvSpPr/>
          <p:nvPr/>
        </p:nvSpPr>
        <p:spPr>
          <a:xfrm>
            <a:off x="306720" y="1628640"/>
            <a:ext cx="3732840" cy="47142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19" name="Скругленный прямоугольник 10"/>
          <p:cNvSpPr/>
          <p:nvPr/>
        </p:nvSpPr>
        <p:spPr>
          <a:xfrm>
            <a:off x="4231800" y="1628640"/>
            <a:ext cx="3732840" cy="47142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20" name="Скругленный прямоугольник 19"/>
          <p:cNvSpPr/>
          <p:nvPr/>
        </p:nvSpPr>
        <p:spPr>
          <a:xfrm>
            <a:off x="8156880" y="1628640"/>
            <a:ext cx="3732840" cy="47142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21" name="PlaceHolder 1"/>
          <p:cNvSpPr>
            <a:spLocks noGrp="1"/>
          </p:cNvSpPr>
          <p:nvPr>
            <p:ph type="sldNum" idx="9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D3C47F-380A-4029-AA38-E839266E92F6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6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323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24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25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26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27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28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29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30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31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32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34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335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336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337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338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39" name="Скругленный прямоугольник 2"/>
          <p:cNvSpPr/>
          <p:nvPr/>
        </p:nvSpPr>
        <p:spPr>
          <a:xfrm>
            <a:off x="308160" y="1628640"/>
            <a:ext cx="5685840" cy="227376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40" name="Скругленный прямоугольник 3"/>
          <p:cNvSpPr/>
          <p:nvPr/>
        </p:nvSpPr>
        <p:spPr>
          <a:xfrm>
            <a:off x="6201360" y="1628640"/>
            <a:ext cx="5685840" cy="227376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41" name="Скругленный прямоугольник 4"/>
          <p:cNvSpPr/>
          <p:nvPr/>
        </p:nvSpPr>
        <p:spPr>
          <a:xfrm>
            <a:off x="6201360" y="4091400"/>
            <a:ext cx="5685840" cy="227376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42" name="Скругленный прямоугольник 5"/>
          <p:cNvSpPr/>
          <p:nvPr/>
        </p:nvSpPr>
        <p:spPr>
          <a:xfrm>
            <a:off x="308160" y="4091400"/>
            <a:ext cx="5685840" cy="227376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43" name="Полилиния 7"/>
          <p:cNvSpPr/>
          <p:nvPr/>
        </p:nvSpPr>
        <p:spPr>
          <a:xfrm>
            <a:off x="6201360" y="1628640"/>
            <a:ext cx="1950120" cy="2273760"/>
          </a:xfrm>
          <a:custGeom>
            <a:avLst/>
            <a:gdLst>
              <a:gd name="textAreaLeft" fmla="*/ 0 w 1950120"/>
              <a:gd name="textAreaRight" fmla="*/ 1952280 w 1950120"/>
              <a:gd name="textAreaTop" fmla="*/ 0 h 2273760"/>
              <a:gd name="textAreaBottom" fmla="*/ 2275920 h 2273760"/>
            </a:gdLst>
            <a:ahLst/>
            <a:rect l="textAreaLeft" t="textAreaTop" r="textAreaRight" b="textAreaBottom"/>
            <a:pathLst>
              <a:path w="1729095" h="2275964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44" name="Полилиния 21"/>
          <p:cNvSpPr/>
          <p:nvPr/>
        </p:nvSpPr>
        <p:spPr>
          <a:xfrm>
            <a:off x="308160" y="1628640"/>
            <a:ext cx="1950120" cy="2273760"/>
          </a:xfrm>
          <a:custGeom>
            <a:avLst/>
            <a:gdLst>
              <a:gd name="textAreaLeft" fmla="*/ 0 w 1950120"/>
              <a:gd name="textAreaRight" fmla="*/ 1952280 w 1950120"/>
              <a:gd name="textAreaTop" fmla="*/ 0 h 2273760"/>
              <a:gd name="textAreaBottom" fmla="*/ 2275920 h 2273760"/>
            </a:gdLst>
            <a:ahLst/>
            <a:rect l="textAreaLeft" t="textAreaTop" r="textAreaRight" b="textAreaBottom"/>
            <a:pathLst>
              <a:path w="1729095" h="2275964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45" name="Полилиния 24"/>
          <p:cNvSpPr/>
          <p:nvPr/>
        </p:nvSpPr>
        <p:spPr>
          <a:xfrm>
            <a:off x="6201360" y="4091400"/>
            <a:ext cx="1950120" cy="2273760"/>
          </a:xfrm>
          <a:custGeom>
            <a:avLst/>
            <a:gdLst>
              <a:gd name="textAreaLeft" fmla="*/ 0 w 1950120"/>
              <a:gd name="textAreaRight" fmla="*/ 1952280 w 1950120"/>
              <a:gd name="textAreaTop" fmla="*/ 0 h 2273760"/>
              <a:gd name="textAreaBottom" fmla="*/ 2275920 h 2273760"/>
            </a:gdLst>
            <a:ahLst/>
            <a:rect l="textAreaLeft" t="textAreaTop" r="textAreaRight" b="textAreaBottom"/>
            <a:pathLst>
              <a:path w="1729095" h="2275964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46" name="Полилиния 25"/>
          <p:cNvSpPr/>
          <p:nvPr/>
        </p:nvSpPr>
        <p:spPr>
          <a:xfrm>
            <a:off x="308160" y="4091400"/>
            <a:ext cx="1950120" cy="2273760"/>
          </a:xfrm>
          <a:custGeom>
            <a:avLst/>
            <a:gdLst>
              <a:gd name="textAreaLeft" fmla="*/ 0 w 1950120"/>
              <a:gd name="textAreaRight" fmla="*/ 1952280 w 1950120"/>
              <a:gd name="textAreaTop" fmla="*/ 0 h 2273760"/>
              <a:gd name="textAreaBottom" fmla="*/ 2275920 h 2273760"/>
            </a:gdLst>
            <a:ahLst/>
            <a:rect l="textAreaLeft" t="textAreaTop" r="textAreaRight" b="textAreaBottom"/>
            <a:pathLst>
              <a:path w="1729095" h="2275964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47" name="PlaceHolder 1"/>
          <p:cNvSpPr>
            <a:spLocks noGrp="1"/>
          </p:cNvSpPr>
          <p:nvPr>
            <p:ph type="sldNum" idx="10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240B444-3784-4DA4-9D93-95A16659EC70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6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349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50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51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52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53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54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55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56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57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58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0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361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362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363" name="think-cell data - do not delete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364" name="think-cell data - do not delete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65" name="Скругленный прямоугольник 1"/>
          <p:cNvSpPr/>
          <p:nvPr/>
        </p:nvSpPr>
        <p:spPr>
          <a:xfrm>
            <a:off x="308160" y="1628640"/>
            <a:ext cx="3732840" cy="227376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66" name="Скругленный прямоугольник 11"/>
          <p:cNvSpPr/>
          <p:nvPr/>
        </p:nvSpPr>
        <p:spPr>
          <a:xfrm>
            <a:off x="4232520" y="1628640"/>
            <a:ext cx="3732840" cy="227376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67" name="Скругленный прямоугольник 13"/>
          <p:cNvSpPr/>
          <p:nvPr/>
        </p:nvSpPr>
        <p:spPr>
          <a:xfrm>
            <a:off x="8156880" y="1628640"/>
            <a:ext cx="3732840" cy="227376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68" name="Скругленный прямоугольник 15"/>
          <p:cNvSpPr/>
          <p:nvPr/>
        </p:nvSpPr>
        <p:spPr>
          <a:xfrm>
            <a:off x="4232520" y="4091400"/>
            <a:ext cx="3732840" cy="227376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69" name="Скругленный прямоугольник 17"/>
          <p:cNvSpPr/>
          <p:nvPr/>
        </p:nvSpPr>
        <p:spPr>
          <a:xfrm>
            <a:off x="308160" y="4091400"/>
            <a:ext cx="3732840" cy="227376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70" name="Скругленный прямоугольник 18"/>
          <p:cNvSpPr/>
          <p:nvPr/>
        </p:nvSpPr>
        <p:spPr>
          <a:xfrm>
            <a:off x="8156880" y="4091400"/>
            <a:ext cx="3732840" cy="227376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71" name="Полилиния 30"/>
          <p:cNvSpPr/>
          <p:nvPr/>
        </p:nvSpPr>
        <p:spPr>
          <a:xfrm>
            <a:off x="4232520" y="1628640"/>
            <a:ext cx="1726920" cy="2273760"/>
          </a:xfrm>
          <a:custGeom>
            <a:avLst/>
            <a:gdLst>
              <a:gd name="textAreaLeft" fmla="*/ 0 w 1726920"/>
              <a:gd name="textAreaRight" fmla="*/ 1729080 w 1726920"/>
              <a:gd name="textAreaTop" fmla="*/ 0 h 2273760"/>
              <a:gd name="textAreaBottom" fmla="*/ 2275920 h 2273760"/>
            </a:gdLst>
            <a:ahLst/>
            <a:rect l="textAreaLeft" t="textAreaTop" r="textAreaRight" b="textAreaBottom"/>
            <a:pathLst>
              <a:path w="1729095" h="2275964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72" name="Полилиния 31"/>
          <p:cNvSpPr/>
          <p:nvPr/>
        </p:nvSpPr>
        <p:spPr>
          <a:xfrm>
            <a:off x="8156880" y="1628640"/>
            <a:ext cx="1726920" cy="2273760"/>
          </a:xfrm>
          <a:custGeom>
            <a:avLst/>
            <a:gdLst>
              <a:gd name="textAreaLeft" fmla="*/ 0 w 1726920"/>
              <a:gd name="textAreaRight" fmla="*/ 1729080 w 1726920"/>
              <a:gd name="textAreaTop" fmla="*/ 0 h 2273760"/>
              <a:gd name="textAreaBottom" fmla="*/ 2275920 h 2273760"/>
            </a:gdLst>
            <a:ahLst/>
            <a:rect l="textAreaLeft" t="textAreaTop" r="textAreaRight" b="textAreaBottom"/>
            <a:pathLst>
              <a:path w="1729095" h="2275964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73" name="Полилиния 44"/>
          <p:cNvSpPr/>
          <p:nvPr/>
        </p:nvSpPr>
        <p:spPr>
          <a:xfrm>
            <a:off x="308160" y="1628640"/>
            <a:ext cx="1726920" cy="2273760"/>
          </a:xfrm>
          <a:custGeom>
            <a:avLst/>
            <a:gdLst>
              <a:gd name="textAreaLeft" fmla="*/ 0 w 1726920"/>
              <a:gd name="textAreaRight" fmla="*/ 1729080 w 1726920"/>
              <a:gd name="textAreaTop" fmla="*/ 0 h 2273760"/>
              <a:gd name="textAreaBottom" fmla="*/ 2275920 h 2273760"/>
            </a:gdLst>
            <a:ahLst/>
            <a:rect l="textAreaLeft" t="textAreaTop" r="textAreaRight" b="textAreaBottom"/>
            <a:pathLst>
              <a:path w="1729095" h="2275964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74" name="Полилиния 48"/>
          <p:cNvSpPr/>
          <p:nvPr/>
        </p:nvSpPr>
        <p:spPr>
          <a:xfrm>
            <a:off x="4232520" y="4091400"/>
            <a:ext cx="1726920" cy="2273760"/>
          </a:xfrm>
          <a:custGeom>
            <a:avLst/>
            <a:gdLst>
              <a:gd name="textAreaLeft" fmla="*/ 0 w 1726920"/>
              <a:gd name="textAreaRight" fmla="*/ 1729080 w 1726920"/>
              <a:gd name="textAreaTop" fmla="*/ 0 h 2273760"/>
              <a:gd name="textAreaBottom" fmla="*/ 2275920 h 2273760"/>
            </a:gdLst>
            <a:ahLst/>
            <a:rect l="textAreaLeft" t="textAreaTop" r="textAreaRight" b="textAreaBottom"/>
            <a:pathLst>
              <a:path w="1729095" h="2275964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75" name="Полилиния 49"/>
          <p:cNvSpPr/>
          <p:nvPr/>
        </p:nvSpPr>
        <p:spPr>
          <a:xfrm>
            <a:off x="8156880" y="4091400"/>
            <a:ext cx="1726920" cy="2273760"/>
          </a:xfrm>
          <a:custGeom>
            <a:avLst/>
            <a:gdLst>
              <a:gd name="textAreaLeft" fmla="*/ 0 w 1726920"/>
              <a:gd name="textAreaRight" fmla="*/ 1729080 w 1726920"/>
              <a:gd name="textAreaTop" fmla="*/ 0 h 2273760"/>
              <a:gd name="textAreaBottom" fmla="*/ 2275920 h 2273760"/>
            </a:gdLst>
            <a:ahLst/>
            <a:rect l="textAreaLeft" t="textAreaTop" r="textAreaRight" b="textAreaBottom"/>
            <a:pathLst>
              <a:path w="1729095" h="2275964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rgbClr val="799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76" name="Полилиния 50"/>
          <p:cNvSpPr/>
          <p:nvPr/>
        </p:nvSpPr>
        <p:spPr>
          <a:xfrm>
            <a:off x="308160" y="4091400"/>
            <a:ext cx="1726920" cy="2273760"/>
          </a:xfrm>
          <a:custGeom>
            <a:avLst/>
            <a:gdLst>
              <a:gd name="textAreaLeft" fmla="*/ 0 w 1726920"/>
              <a:gd name="textAreaRight" fmla="*/ 1729080 w 1726920"/>
              <a:gd name="textAreaTop" fmla="*/ 0 h 2273760"/>
              <a:gd name="textAreaBottom" fmla="*/ 2275920 h 2273760"/>
            </a:gdLst>
            <a:ahLst/>
            <a:rect l="textAreaLeft" t="textAreaTop" r="textAreaRight" b="textAreaBottom"/>
            <a:pathLst>
              <a:path w="1729095" h="2275964">
                <a:moveTo>
                  <a:pt x="99938" y="0"/>
                </a:moveTo>
                <a:lnTo>
                  <a:pt x="1729095" y="0"/>
                </a:lnTo>
                <a:lnTo>
                  <a:pt x="1729095" y="2275964"/>
                </a:lnTo>
                <a:lnTo>
                  <a:pt x="99938" y="2275964"/>
                </a:lnTo>
                <a:cubicBezTo>
                  <a:pt x="44744" y="2275964"/>
                  <a:pt x="0" y="2231220"/>
                  <a:pt x="0" y="2176026"/>
                </a:cubicBezTo>
                <a:lnTo>
                  <a:pt x="0" y="99938"/>
                </a:lnTo>
                <a:cubicBezTo>
                  <a:pt x="0" y="44744"/>
                  <a:pt x="44744" y="0"/>
                  <a:pt x="999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77" name="PlaceHolder 1"/>
          <p:cNvSpPr>
            <a:spLocks noGrp="1"/>
          </p:cNvSpPr>
          <p:nvPr>
            <p:ph type="sldNum" idx="11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A8A0956-2450-4C74-B621-8EB747DBC385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379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80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81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82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83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84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85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86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87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88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90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391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392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393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394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95" name="Скругленный прямоугольник 1"/>
          <p:cNvSpPr/>
          <p:nvPr/>
        </p:nvSpPr>
        <p:spPr>
          <a:xfrm>
            <a:off x="308160" y="1628640"/>
            <a:ext cx="3676680" cy="4930200"/>
          </a:xfrm>
          <a:prstGeom prst="roundRect">
            <a:avLst>
              <a:gd name="adj" fmla="val 0"/>
            </a:avLst>
          </a:prstGeom>
          <a:solidFill>
            <a:srgbClr val="dad0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96" name="Скругленный прямоугольник 2"/>
          <p:cNvSpPr/>
          <p:nvPr/>
        </p:nvSpPr>
        <p:spPr>
          <a:xfrm>
            <a:off x="4257720" y="1628640"/>
            <a:ext cx="7632000" cy="49302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97" name="PlaceHolder 1"/>
          <p:cNvSpPr>
            <a:spLocks noGrp="1"/>
          </p:cNvSpPr>
          <p:nvPr>
            <p:ph type="sldNum" idx="12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EE3A95A-CA78-430C-8790-73D3136AEA32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структуры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щёлкните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уровень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уровень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уровень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й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уровен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ь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структ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дь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мо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й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уро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вен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ь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стр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укт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ур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22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3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4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5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6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7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8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29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0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31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3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34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35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36" name="think-cell data - do not delete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37" name="think-cell data - do not delete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cxnSp>
        <p:nvCxnSpPr>
          <p:cNvPr id="38" name="Прямая соединительная линия 22"/>
          <p:cNvCxnSpPr/>
          <p:nvPr/>
        </p:nvCxnSpPr>
        <p:spPr>
          <a:xfrm>
            <a:off x="307800" y="2118600"/>
            <a:ext cx="56948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39" name="Прямая соединительная линия 23"/>
          <p:cNvCxnSpPr/>
          <p:nvPr/>
        </p:nvCxnSpPr>
        <p:spPr>
          <a:xfrm>
            <a:off x="6099120" y="2259360"/>
            <a:ext cx="2160" cy="430380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40" name="Прямая соединительная линия 25"/>
          <p:cNvCxnSpPr/>
          <p:nvPr/>
        </p:nvCxnSpPr>
        <p:spPr>
          <a:xfrm>
            <a:off x="6237720" y="2118600"/>
            <a:ext cx="565092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sp>
        <p:nvSpPr>
          <p:cNvPr id="41" name="PlaceHolder 1"/>
          <p:cNvSpPr>
            <a:spLocks noGrp="1"/>
          </p:cNvSpPr>
          <p:nvPr>
            <p:ph type="sldNum" idx="1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DC909E3-278B-4291-A476-63F4F9FD396F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45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6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47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48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49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50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51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52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53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54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6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57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58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59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60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pSp>
        <p:nvGrpSpPr>
          <p:cNvPr id="61" name="Группа 21"/>
          <p:cNvGrpSpPr/>
          <p:nvPr/>
        </p:nvGrpSpPr>
        <p:grpSpPr>
          <a:xfrm>
            <a:off x="307800" y="2118600"/>
            <a:ext cx="11573280" cy="4444200"/>
            <a:chOff x="307800" y="2118600"/>
            <a:chExt cx="11573280" cy="4444200"/>
          </a:xfrm>
        </p:grpSpPr>
        <p:cxnSp>
          <p:nvCxnSpPr>
            <p:cNvPr id="62" name="Прямая соединительная линия 22"/>
            <p:cNvCxnSpPr/>
            <p:nvPr/>
          </p:nvCxnSpPr>
          <p:spPr>
            <a:xfrm>
              <a:off x="307800" y="2118600"/>
              <a:ext cx="3674520" cy="2160"/>
            </a:xfrm>
            <a:prstGeom prst="straightConnector1">
              <a:avLst/>
            </a:prstGeom>
            <a:ln w="0">
              <a:solidFill>
                <a:srgbClr val="313131"/>
              </a:solidFill>
            </a:ln>
          </p:spPr>
        </p:cxnSp>
        <p:cxnSp>
          <p:nvCxnSpPr>
            <p:cNvPr id="63" name="Прямая соединительная линия 23"/>
            <p:cNvCxnSpPr/>
            <p:nvPr/>
          </p:nvCxnSpPr>
          <p:spPr>
            <a:xfrm>
              <a:off x="4118760" y="2259360"/>
              <a:ext cx="2160" cy="4303800"/>
            </a:xfrm>
            <a:prstGeom prst="straightConnector1">
              <a:avLst/>
            </a:prstGeom>
            <a:ln w="0">
              <a:solidFill>
                <a:srgbClr val="313131"/>
              </a:solidFill>
            </a:ln>
          </p:spPr>
        </p:cxnSp>
        <p:cxnSp>
          <p:nvCxnSpPr>
            <p:cNvPr id="64" name="Прямая соединительная линия 25"/>
            <p:cNvCxnSpPr/>
            <p:nvPr/>
          </p:nvCxnSpPr>
          <p:spPr>
            <a:xfrm>
              <a:off x="4257360" y="2118600"/>
              <a:ext cx="3674520" cy="2160"/>
            </a:xfrm>
            <a:prstGeom prst="straightConnector1">
              <a:avLst/>
            </a:prstGeom>
            <a:ln w="0">
              <a:solidFill>
                <a:srgbClr val="313131"/>
              </a:solidFill>
            </a:ln>
          </p:spPr>
        </p:cxnSp>
        <p:cxnSp>
          <p:nvCxnSpPr>
            <p:cNvPr id="65" name="Прямая соединительная линия 26"/>
            <p:cNvCxnSpPr/>
            <p:nvPr/>
          </p:nvCxnSpPr>
          <p:spPr>
            <a:xfrm>
              <a:off x="8206920" y="2118600"/>
              <a:ext cx="3674520" cy="2160"/>
            </a:xfrm>
            <a:prstGeom prst="straightConnector1">
              <a:avLst/>
            </a:prstGeom>
            <a:ln w="0">
              <a:solidFill>
                <a:srgbClr val="313131"/>
              </a:solidFill>
            </a:ln>
          </p:spPr>
        </p:cxnSp>
        <p:cxnSp>
          <p:nvCxnSpPr>
            <p:cNvPr id="66" name="Прямая соединительная линия 27"/>
            <p:cNvCxnSpPr/>
            <p:nvPr/>
          </p:nvCxnSpPr>
          <p:spPr>
            <a:xfrm>
              <a:off x="8068320" y="2259360"/>
              <a:ext cx="2160" cy="4303800"/>
            </a:xfrm>
            <a:prstGeom prst="straightConnector1">
              <a:avLst/>
            </a:prstGeom>
            <a:ln w="0">
              <a:solidFill>
                <a:srgbClr val="313131"/>
              </a:solidFill>
            </a:ln>
          </p:spPr>
        </p:cxnSp>
      </p:grpSp>
      <p:sp>
        <p:nvSpPr>
          <p:cNvPr id="67" name="PlaceHolder 1"/>
          <p:cNvSpPr>
            <a:spLocks noGrp="1"/>
          </p:cNvSpPr>
          <p:nvPr>
            <p:ph type="sldNum" idx="2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B6E5EC-2E5C-43D2-BCC7-953F11192693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69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70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71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72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73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74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75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76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77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78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81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82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83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84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cxnSp>
        <p:nvCxnSpPr>
          <p:cNvPr id="85" name="Прямая соединительная линия 22"/>
          <p:cNvCxnSpPr/>
          <p:nvPr/>
        </p:nvCxnSpPr>
        <p:spPr>
          <a:xfrm>
            <a:off x="307800" y="1643760"/>
            <a:ext cx="367452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86" name="Прямая соединительная линия 23"/>
          <p:cNvCxnSpPr/>
          <p:nvPr/>
        </p:nvCxnSpPr>
        <p:spPr>
          <a:xfrm>
            <a:off x="4118760" y="1714320"/>
            <a:ext cx="2160" cy="216252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87" name="Прямая соединительная линия 24"/>
          <p:cNvCxnSpPr/>
          <p:nvPr/>
        </p:nvCxnSpPr>
        <p:spPr>
          <a:xfrm>
            <a:off x="4257360" y="1643760"/>
            <a:ext cx="367452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88" name="Прямая соединительная линия 25"/>
          <p:cNvCxnSpPr/>
          <p:nvPr/>
        </p:nvCxnSpPr>
        <p:spPr>
          <a:xfrm>
            <a:off x="8206920" y="1643760"/>
            <a:ext cx="367452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89" name="Прямая соединительная линия 26"/>
          <p:cNvCxnSpPr/>
          <p:nvPr/>
        </p:nvCxnSpPr>
        <p:spPr>
          <a:xfrm>
            <a:off x="8068320" y="1714320"/>
            <a:ext cx="2160" cy="216252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90" name="Прямая соединительная линия 27"/>
          <p:cNvCxnSpPr/>
          <p:nvPr/>
        </p:nvCxnSpPr>
        <p:spPr>
          <a:xfrm>
            <a:off x="307800" y="3988440"/>
            <a:ext cx="367452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91" name="Прямая соединительная линия 29"/>
          <p:cNvCxnSpPr/>
          <p:nvPr/>
        </p:nvCxnSpPr>
        <p:spPr>
          <a:xfrm>
            <a:off x="4118760" y="4059360"/>
            <a:ext cx="2160" cy="216252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92" name="Прямая соединительная линия 38"/>
          <p:cNvCxnSpPr/>
          <p:nvPr/>
        </p:nvCxnSpPr>
        <p:spPr>
          <a:xfrm>
            <a:off x="4257360" y="3988440"/>
            <a:ext cx="367452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93" name="Прямая соединительная линия 39"/>
          <p:cNvCxnSpPr/>
          <p:nvPr/>
        </p:nvCxnSpPr>
        <p:spPr>
          <a:xfrm>
            <a:off x="8206920" y="3988440"/>
            <a:ext cx="367452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94" name="Прямая соединительная линия 40"/>
          <p:cNvCxnSpPr/>
          <p:nvPr/>
        </p:nvCxnSpPr>
        <p:spPr>
          <a:xfrm>
            <a:off x="8068320" y="4059360"/>
            <a:ext cx="2160" cy="216252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sp>
        <p:nvSpPr>
          <p:cNvPr id="95" name="PlaceHolder 1"/>
          <p:cNvSpPr>
            <a:spLocks noGrp="1"/>
          </p:cNvSpPr>
          <p:nvPr>
            <p:ph type="sldNum" idx="3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0AE1155-1705-431B-9A70-51CE6CBBD848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97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98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99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00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01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02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03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04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05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06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8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09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10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111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112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cxnSp>
        <p:nvCxnSpPr>
          <p:cNvPr id="113" name="Прямая соединительная линия 11"/>
          <p:cNvCxnSpPr/>
          <p:nvPr/>
        </p:nvCxnSpPr>
        <p:spPr>
          <a:xfrm>
            <a:off x="307800" y="1866960"/>
            <a:ext cx="478368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14" name="Прямая соединительная линия 18"/>
          <p:cNvCxnSpPr/>
          <p:nvPr/>
        </p:nvCxnSpPr>
        <p:spPr>
          <a:xfrm>
            <a:off x="5333760" y="1866960"/>
            <a:ext cx="656820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15" name="Прямая соединительная линия 19"/>
          <p:cNvCxnSpPr/>
          <p:nvPr/>
        </p:nvCxnSpPr>
        <p:spPr>
          <a:xfrm>
            <a:off x="5211360" y="1959840"/>
            <a:ext cx="2160" cy="460332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sp>
        <p:nvSpPr>
          <p:cNvPr id="116" name="PlaceHolder 1"/>
          <p:cNvSpPr>
            <a:spLocks noGrp="1"/>
          </p:cNvSpPr>
          <p:nvPr>
            <p:ph type="sldNum" idx="4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973C582-4599-4A9E-B59C-F8146C27B092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20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21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22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23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24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25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26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27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28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29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1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32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33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134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135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37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38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39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40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41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42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43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44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45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46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8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49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50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151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152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53" name="PlaceHolder 1"/>
          <p:cNvSpPr>
            <a:spLocks noGrp="1"/>
          </p:cNvSpPr>
          <p:nvPr>
            <p:ph type="sldNum" idx="5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C996C11-F69E-4BC1-98D2-539C9C3B4988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55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56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57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58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59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60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61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62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63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64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6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67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68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169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170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71" name="PlaceHolder 1"/>
          <p:cNvSpPr>
            <a:spLocks noGrp="1"/>
          </p:cNvSpPr>
          <p:nvPr>
            <p:ph type="sldNum" idx="6"/>
          </p:nvPr>
        </p:nvSpPr>
        <p:spPr>
          <a:xfrm>
            <a:off x="11228040" y="6609600"/>
            <a:ext cx="6562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8788A9-0417-46EA-ADBD-CD40C7A9DFF3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73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74" name="Прямоугольник 15"/>
          <p:cNvSpPr/>
          <p:nvPr/>
        </p:nvSpPr>
        <p:spPr>
          <a:xfrm>
            <a:off x="12422160" y="521028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75" name="Прямоугольник 16"/>
          <p:cNvSpPr/>
          <p:nvPr/>
        </p:nvSpPr>
        <p:spPr>
          <a:xfrm>
            <a:off x="13270680" y="5210280"/>
            <a:ext cx="672480" cy="31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76" name="Прямоугольник 17"/>
          <p:cNvSpPr/>
          <p:nvPr/>
        </p:nvSpPr>
        <p:spPr>
          <a:xfrm>
            <a:off x="12422160" y="6096600"/>
            <a:ext cx="672480" cy="31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77" name="Прямоугольник 18"/>
          <p:cNvSpPr/>
          <p:nvPr/>
        </p:nvSpPr>
        <p:spPr>
          <a:xfrm>
            <a:off x="12422160" y="6540120"/>
            <a:ext cx="672480" cy="31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78" name="Прямоугольник 34"/>
          <p:cNvSpPr/>
          <p:nvPr/>
        </p:nvSpPr>
        <p:spPr>
          <a:xfrm>
            <a:off x="12422160" y="565344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79" name="Прямоугольник 35"/>
          <p:cNvSpPr/>
          <p:nvPr/>
        </p:nvSpPr>
        <p:spPr>
          <a:xfrm>
            <a:off x="13270680" y="5653440"/>
            <a:ext cx="672480" cy="31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80" name="Прямоугольник 36"/>
          <p:cNvSpPr/>
          <p:nvPr/>
        </p:nvSpPr>
        <p:spPr>
          <a:xfrm>
            <a:off x="13265640" y="6096600"/>
            <a:ext cx="672480" cy="3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81" name="Прямоугольник 37"/>
          <p:cNvSpPr/>
          <p:nvPr/>
        </p:nvSpPr>
        <p:spPr>
          <a:xfrm>
            <a:off x="13270680" y="6540120"/>
            <a:ext cx="672480" cy="31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182" name="TextBox 41"/>
          <p:cNvSpPr/>
          <p:nvPr/>
        </p:nvSpPr>
        <p:spPr>
          <a:xfrm>
            <a:off x="12422160" y="4928400"/>
            <a:ext cx="8636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Фон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Box 42"/>
          <p:cNvSpPr/>
          <p:nvPr/>
        </p:nvSpPr>
        <p:spPr>
          <a:xfrm>
            <a:off x="13265640" y="4928400"/>
            <a:ext cx="13446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YS Text Light"/>
              </a:rPr>
              <a:t>Выделения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4" name="Прямая соединительная линия 46"/>
          <p:cNvCxnSpPr/>
          <p:nvPr/>
        </p:nvCxnSpPr>
        <p:spPr>
          <a:xfrm>
            <a:off x="12421800" y="559080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85" name="Прямая соединительная линия 47"/>
          <p:cNvCxnSpPr/>
          <p:nvPr/>
        </p:nvCxnSpPr>
        <p:spPr>
          <a:xfrm>
            <a:off x="12421800" y="603396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cxnSp>
        <p:nvCxnSpPr>
          <p:cNvPr id="186" name="Прямая соединительная линия 49"/>
          <p:cNvCxnSpPr/>
          <p:nvPr/>
        </p:nvCxnSpPr>
        <p:spPr>
          <a:xfrm>
            <a:off x="12421800" y="6477120"/>
            <a:ext cx="1520640" cy="21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graphicFrame>
        <p:nvGraphicFramePr>
          <p:cNvPr id="187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4" spid="">
              <p:embed/>
              <p:pic>
                <p:nvPicPr>
                  <p:cNvPr id="188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cxnSp>
        <p:nvCxnSpPr>
          <p:cNvPr id="189" name="Прямая соединительная линия 5"/>
          <p:cNvCxnSpPr/>
          <p:nvPr/>
        </p:nvCxnSpPr>
        <p:spPr>
          <a:xfrm>
            <a:off x="299880" y="5362560"/>
            <a:ext cx="6772680" cy="2160"/>
          </a:xfrm>
          <a:prstGeom prst="straightConnector1">
            <a:avLst/>
          </a:prstGeom>
          <a:ln w="9525">
            <a:solidFill>
              <a:srgbClr val="313131"/>
            </a:solidFill>
            <a:round/>
          </a:ln>
        </p:spPr>
      </p:cxnSp>
      <p:cxnSp>
        <p:nvCxnSpPr>
          <p:cNvPr id="190" name="Прямая соединительная линия 11"/>
          <p:cNvCxnSpPr/>
          <p:nvPr/>
        </p:nvCxnSpPr>
        <p:spPr>
          <a:xfrm>
            <a:off x="7174440" y="5455440"/>
            <a:ext cx="2160" cy="1107720"/>
          </a:xfrm>
          <a:prstGeom prst="straightConnector1">
            <a:avLst/>
          </a:prstGeom>
          <a:ln w="9525">
            <a:solidFill>
              <a:srgbClr val="313131"/>
            </a:solidFill>
            <a:round/>
          </a:ln>
        </p:spPr>
      </p:cxnSp>
      <p:cxnSp>
        <p:nvCxnSpPr>
          <p:cNvPr id="191" name="Прямая соединительная линия 12"/>
          <p:cNvCxnSpPr/>
          <p:nvPr/>
        </p:nvCxnSpPr>
        <p:spPr>
          <a:xfrm>
            <a:off x="7277040" y="5362560"/>
            <a:ext cx="4617000" cy="2160"/>
          </a:xfrm>
          <a:prstGeom prst="straightConnector1">
            <a:avLst/>
          </a:prstGeom>
          <a:ln w="9525">
            <a:solidFill>
              <a:srgbClr val="313131"/>
            </a:solidFill>
            <a:round/>
          </a:ln>
        </p:spPr>
      </p:cxnSp>
      <p:pic>
        <p:nvPicPr>
          <p:cNvPr id="192" name="Рисунок 15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9812160" y="6387480"/>
            <a:ext cx="2077920" cy="211680"/>
          </a:xfrm>
          <a:prstGeom prst="rect">
            <a:avLst/>
          </a:prstGeom>
          <a:ln w="0">
            <a:noFill/>
          </a:ln>
        </p:spPr>
      </p:pic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ad0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0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1" spid="">
              <p:embed/>
              <p:pic>
                <p:nvPicPr>
                  <p:cNvPr id="40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02" name="Прямоугольник 17"/>
          <p:cNvSpPr/>
          <p:nvPr/>
        </p:nvSpPr>
        <p:spPr>
          <a:xfrm>
            <a:off x="352440" y="548640"/>
            <a:ext cx="2236320" cy="52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258120" y="447120"/>
            <a:ext cx="10354320" cy="87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70000"/>
              </a:lnSpc>
              <a:buNone/>
              <a:tabLst>
                <a:tab algn="l" pos="0"/>
              </a:tabLst>
            </a:pPr>
            <a:r>
              <a:rPr b="0" lang="ru-RU" sz="6600" spc="-1" strike="noStrike">
                <a:solidFill>
                  <a:schemeClr val="lt1"/>
                </a:solidFill>
                <a:latin typeface="YS Text Regular"/>
              </a:rPr>
              <a:t>Текстовое описание окружения автомобиля</a:t>
            </a:r>
            <a:endParaRPr b="0" lang="ru-RU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312480" y="5576040"/>
            <a:ext cx="3646440" cy="98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Смоляр Родион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Бирюков Григорий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Ментор: Ковалева Маргарита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7392960" y="5576040"/>
            <a:ext cx="4496760" cy="68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Студкемп по компьютерному зрению и </a:t>
            </a: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автономному транспорту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4116960" y="5580000"/>
            <a:ext cx="3247560" cy="98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Попов Артемий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Зайцев Илья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think-cell data - do not delete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1" spid="">
              <p:embed/>
              <p:pic>
                <p:nvPicPr>
                  <p:cNvPr id="472" name="think-cell data - do not delete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73" name="Прямоугольник 3"/>
          <p:cNvSpPr/>
          <p:nvPr/>
        </p:nvSpPr>
        <p:spPr>
          <a:xfrm>
            <a:off x="299880" y="5910480"/>
            <a:ext cx="2126880" cy="63864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258840" y="5774760"/>
            <a:ext cx="9664200" cy="108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70000"/>
              </a:lnSpc>
              <a:buNone/>
              <a:tabLst>
                <a:tab algn="l" pos="0"/>
              </a:tabLst>
            </a:pPr>
            <a:r>
              <a:rPr b="0" lang="ru-RU" sz="9600" spc="-1" strike="noStrike">
                <a:solidFill>
                  <a:schemeClr val="lt1"/>
                </a:solidFill>
                <a:latin typeface="YS Text Regular"/>
              </a:rPr>
              <a:t>Ход работы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299880" y="150120"/>
            <a:ext cx="2441160" cy="132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ME" sz="9600" spc="-1" strike="noStrike">
                <a:solidFill>
                  <a:schemeClr val="lt1"/>
                </a:solidFill>
                <a:latin typeface="YS Text Regular"/>
              </a:rPr>
              <a:t>0</a:t>
            </a:r>
            <a:r>
              <a:rPr b="0" lang="ru-RU" sz="9600" spc="-1" strike="noStrike">
                <a:solidFill>
                  <a:schemeClr val="lt1"/>
                </a:solidFill>
                <a:latin typeface="YS Text Regular"/>
              </a:rPr>
              <a:t>3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6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477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78" name="PlaceHolder 1"/>
          <p:cNvSpPr>
            <a:spLocks noGrp="1"/>
          </p:cNvSpPr>
          <p:nvPr>
            <p:ph type="sldNum" idx="17"/>
          </p:nvPr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81F06C-61E3-4B68-B63F-6EDC81CCE928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308160" y="2113920"/>
            <a:ext cx="4779000" cy="31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Принято решение сделать библиотеку autocaption, состоящую из четырех файлов: image_loader, image_processor, feature_extractor, text_generator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В каждом классе содержатся методы работы с картинками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Точка входа — файл main.py: изображение обрабатывается и проходит через модели, в конце получается текстовое описание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title"/>
          </p:nvPr>
        </p:nvSpPr>
        <p:spPr>
          <a:xfrm>
            <a:off x="307800" y="297000"/>
            <a:ext cx="8633880" cy="111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ru-RU" sz="4500" spc="-1" strike="noStrike">
                <a:solidFill>
                  <a:schemeClr val="lt1"/>
                </a:solidFill>
                <a:latin typeface="YS Text Regular"/>
              </a:rPr>
              <a:t>Планирование архитектуры проекта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/>
          </p:nvPr>
        </p:nvSpPr>
        <p:spPr>
          <a:xfrm>
            <a:off x="10121760" y="297000"/>
            <a:ext cx="1767960" cy="55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82" name="Прямая соединительная линия 6"/>
          <p:cNvCxnSpPr/>
          <p:nvPr/>
        </p:nvCxnSpPr>
        <p:spPr>
          <a:xfrm>
            <a:off x="9924840" y="29664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pic>
        <p:nvPicPr>
          <p:cNvPr id="483" name="" descr=""/>
          <p:cNvPicPr/>
          <p:nvPr/>
        </p:nvPicPr>
        <p:blipFill>
          <a:blip r:embed="rId3"/>
          <a:stretch/>
        </p:blipFill>
        <p:spPr>
          <a:xfrm>
            <a:off x="6480000" y="2073600"/>
            <a:ext cx="4678200" cy="2964600"/>
          </a:xfrm>
          <a:prstGeom prst="rect">
            <a:avLst/>
          </a:prstGeom>
          <a:ln w="0">
            <a:noFill/>
          </a:ln>
        </p:spPr>
      </p:pic>
      <p:sp>
        <p:nvSpPr>
          <p:cNvPr id="484" name=""/>
          <p:cNvSpPr/>
          <p:nvPr/>
        </p:nvSpPr>
        <p:spPr>
          <a:xfrm>
            <a:off x="7380000" y="5040000"/>
            <a:ext cx="4138200" cy="3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808080"/>
                </a:solidFill>
                <a:latin typeface="ys text light"/>
              </a:rPr>
              <a:t>Файловая структура проекта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486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87" name="PlaceHolder 1"/>
          <p:cNvSpPr>
            <a:spLocks noGrp="1"/>
          </p:cNvSpPr>
          <p:nvPr>
            <p:ph type="sldNum" idx="18"/>
          </p:nvPr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54B271-8955-4CBC-BEA2-9906B55372D1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308160" y="2113920"/>
            <a:ext cx="4779000" cy="31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Не все картинки в датасете были изначально повёрнуты правильно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Дообучена модель ResNet50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Из датасета отобраны картинки, имеющие изначально правильную ориентацию, в процессе обучения они поворачивались на определенный угол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title"/>
          </p:nvPr>
        </p:nvSpPr>
        <p:spPr>
          <a:xfrm>
            <a:off x="307800" y="297000"/>
            <a:ext cx="8633880" cy="111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ru-RU" sz="4500" spc="-1" strike="noStrike">
                <a:solidFill>
                  <a:schemeClr val="lt1"/>
                </a:solidFill>
                <a:latin typeface="YS Text Regular"/>
              </a:rPr>
              <a:t>Модель, поворачивающая изображение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/>
          </p:nvPr>
        </p:nvSpPr>
        <p:spPr>
          <a:xfrm>
            <a:off x="10121760" y="297000"/>
            <a:ext cx="1767960" cy="55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1" name="Прямая соединительная линия 9"/>
          <p:cNvCxnSpPr/>
          <p:nvPr/>
        </p:nvCxnSpPr>
        <p:spPr>
          <a:xfrm>
            <a:off x="9924840" y="29664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sp>
        <p:nvSpPr>
          <p:cNvPr id="492" name=""/>
          <p:cNvSpPr/>
          <p:nvPr/>
        </p:nvSpPr>
        <p:spPr>
          <a:xfrm>
            <a:off x="9540000" y="3646800"/>
            <a:ext cx="2158200" cy="8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808080"/>
                </a:solidFill>
                <a:latin typeface="ys text light"/>
              </a:rPr>
              <a:t>Пример картинки с неправильной ориентацией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3"/>
          <a:stretch/>
        </p:blipFill>
        <p:spPr>
          <a:xfrm>
            <a:off x="6222960" y="1980000"/>
            <a:ext cx="2595240" cy="461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49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96" name="PlaceHolder 1"/>
          <p:cNvSpPr>
            <a:spLocks noGrp="1"/>
          </p:cNvSpPr>
          <p:nvPr>
            <p:ph type="sldNum" idx="19"/>
          </p:nvPr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6EF5372-5B74-4CDF-8B18-38327C3401E4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308160" y="2113920"/>
            <a:ext cx="4779000" cy="31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На некоторых фото нет автомобиля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Обычно это некачественные фотографии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В любом случае, решать задачу описания окружения автомобиля без автомобиля нецелесообразно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title"/>
          </p:nvPr>
        </p:nvSpPr>
        <p:spPr>
          <a:xfrm>
            <a:off x="307800" y="297000"/>
            <a:ext cx="8633880" cy="111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ru-RU" sz="4500" spc="-1" strike="noStrike">
                <a:solidFill>
                  <a:schemeClr val="lt1"/>
                </a:solidFill>
                <a:latin typeface="YS Text Regular"/>
              </a:rPr>
              <a:t>Модель, определяющая автомобиль на фото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/>
          </p:nvPr>
        </p:nvSpPr>
        <p:spPr>
          <a:xfrm>
            <a:off x="10121760" y="297000"/>
            <a:ext cx="1767960" cy="55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0" name="Прямая соединительная линия 10"/>
          <p:cNvCxnSpPr/>
          <p:nvPr/>
        </p:nvCxnSpPr>
        <p:spPr>
          <a:xfrm>
            <a:off x="9924840" y="29664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sp>
        <p:nvSpPr>
          <p:cNvPr id="501" name=""/>
          <p:cNvSpPr/>
          <p:nvPr/>
        </p:nvSpPr>
        <p:spPr>
          <a:xfrm>
            <a:off x="9360000" y="3780000"/>
            <a:ext cx="2158200" cy="8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808080"/>
                </a:solidFill>
                <a:latin typeface="ys text light"/>
              </a:rPr>
              <a:t>Пример фото, на котором нет автомобиля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3"/>
          <a:stretch/>
        </p:blipFill>
        <p:spPr>
          <a:xfrm>
            <a:off x="5995080" y="2160000"/>
            <a:ext cx="3003120" cy="449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3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50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05" name="PlaceHolder 1"/>
          <p:cNvSpPr>
            <a:spLocks noGrp="1"/>
          </p:cNvSpPr>
          <p:nvPr>
            <p:ph type="sldNum" idx="20"/>
          </p:nvPr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BB6950-5746-4CBA-AD5C-429E81FC401D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259200" y="2061720"/>
            <a:ext cx="4779000" cy="31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Иногда по предметам можно понять окружение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В обычных датасетах есть не все подходящие классы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Была обучена модель YOLO на датасете Google Open Images, содержащим 60 классов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title"/>
          </p:nvPr>
        </p:nvSpPr>
        <p:spPr>
          <a:xfrm>
            <a:off x="307800" y="297000"/>
            <a:ext cx="8633880" cy="111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ru-RU" sz="4500" spc="-1" strike="noStrike">
                <a:solidFill>
                  <a:schemeClr val="lt1"/>
                </a:solidFill>
                <a:latin typeface="YS Text Regular"/>
              </a:rPr>
              <a:t>Модель, которая находит предметы на фото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/>
          </p:nvPr>
        </p:nvSpPr>
        <p:spPr>
          <a:xfrm>
            <a:off x="10121760" y="297000"/>
            <a:ext cx="1767960" cy="55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9" name="Прямая соединительная линия 12"/>
          <p:cNvCxnSpPr/>
          <p:nvPr/>
        </p:nvCxnSpPr>
        <p:spPr>
          <a:xfrm>
            <a:off x="9924840" y="29664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sp>
        <p:nvSpPr>
          <p:cNvPr id="510" name=""/>
          <p:cNvSpPr/>
          <p:nvPr/>
        </p:nvSpPr>
        <p:spPr>
          <a:xfrm>
            <a:off x="7740000" y="5905080"/>
            <a:ext cx="215820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808080"/>
                </a:solidFill>
                <a:latin typeface="ys text light"/>
              </a:rPr>
              <a:t>Найденные классы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3"/>
          <a:stretch/>
        </p:blipFill>
        <p:spPr>
          <a:xfrm>
            <a:off x="5406480" y="2037960"/>
            <a:ext cx="6471720" cy="372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Num" idx="21"/>
          </p:nvPr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405D7F0-7646-46A0-B67D-DA9E110A5807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8371080" y="-180000"/>
            <a:ext cx="3855240" cy="70722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514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515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16" name="Номер слайда 14"/>
          <p:cNvSpPr/>
          <p:nvPr/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</a:pPr>
            <a:fld id="{E4E11DAB-C0C0-4391-AC31-ECF2549B0B95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Объект 23"/>
          <p:cNvSpPr/>
          <p:nvPr/>
        </p:nvSpPr>
        <p:spPr>
          <a:xfrm>
            <a:off x="259200" y="2340000"/>
            <a:ext cx="4779000" cy="31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Попытка получить информацию о сцене, решая задачу multi-label классификации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Применена модель ResNet18, обученная датасете BDD100k, специально собранном для подобных задач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Заголовок 15"/>
          <p:cNvSpPr/>
          <p:nvPr/>
        </p:nvSpPr>
        <p:spPr>
          <a:xfrm>
            <a:off x="307800" y="297000"/>
            <a:ext cx="863388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80000"/>
              </a:lnSpc>
            </a:pPr>
            <a:r>
              <a:rPr b="0" lang="ru-RU" sz="4200" spc="-1" strike="noStrike">
                <a:solidFill>
                  <a:schemeClr val="lt1"/>
                </a:solidFill>
                <a:latin typeface="YS Text Regular"/>
              </a:rPr>
              <a:t>Модель, классифицирующая сцену</a:t>
            </a:r>
            <a:endParaRPr b="0" lang="ru-RU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1800000" y="6139800"/>
            <a:ext cx="6118200" cy="5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</a:rPr>
              <a:t>{'other': 0.08122928440570831, 'highway': 0.12126690149307251, 'residential': 0.8982969522476196, 'city street': 0.06356442719697952, 'parking lot': 0.7530761361122131, 'gas stations': 0.11552013456821442}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9"/>
          <p:cNvSpPr txBox="1"/>
          <p:nvPr/>
        </p:nvSpPr>
        <p:spPr>
          <a:xfrm>
            <a:off x="11228400" y="660996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366CA80B-CFB1-4933-8D42-63C9D405DB15}" type="slidenum">
              <a:rPr b="0" lang="ru-RU" sz="1000" spc="-1" strike="noStrike">
                <a:solidFill>
                  <a:srgbClr val="ffffff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1" name=""/>
          <p:cNvGraphicFramePr/>
          <p:nvPr/>
        </p:nvGraphicFramePr>
        <p:xfrm>
          <a:off x="1440" y="1800"/>
          <a:ext cx="360" cy="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52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80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23" name="Номер слайда 15"/>
          <p:cNvSpPr/>
          <p:nvPr/>
        </p:nvSpPr>
        <p:spPr>
          <a:xfrm>
            <a:off x="11228040" y="6609960"/>
            <a:ext cx="656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</a:pPr>
            <a:fld id="{BEEF6A8C-1371-43AF-9F7F-463959114188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Объект 24"/>
          <p:cNvSpPr/>
          <p:nvPr/>
        </p:nvSpPr>
        <p:spPr>
          <a:xfrm>
            <a:off x="259200" y="2062080"/>
            <a:ext cx="4779000" cy="31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Попытка получить краткое описание картинки с помощью модели BLIP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Использовано две модели: в одну подается вопрос, в другую - нет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Получаем четыре разных описания: три от первой модели, и одно от второй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Заголовок 16"/>
          <p:cNvSpPr/>
          <p:nvPr/>
        </p:nvSpPr>
        <p:spPr>
          <a:xfrm>
            <a:off x="307800" y="297360"/>
            <a:ext cx="863388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80000"/>
              </a:lnSpc>
            </a:pPr>
            <a:r>
              <a:rPr b="0" lang="ru-RU" sz="4500" spc="-1" strike="noStrike">
                <a:solidFill>
                  <a:schemeClr val="lt1"/>
                </a:solidFill>
                <a:latin typeface="YS Text Regular"/>
              </a:rPr>
              <a:t>Модель, генерирующая краткое описание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Текст 15"/>
          <p:cNvSpPr/>
          <p:nvPr/>
        </p:nvSpPr>
        <p:spPr>
          <a:xfrm>
            <a:off x="10121760" y="297360"/>
            <a:ext cx="1767960" cy="5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27" name="Прямая соединительная линия 14"/>
          <p:cNvCxnSpPr/>
          <p:nvPr/>
        </p:nvCxnSpPr>
        <p:spPr>
          <a:xfrm>
            <a:off x="9924840" y="29700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sp>
        <p:nvSpPr>
          <p:cNvPr id="528" name=""/>
          <p:cNvSpPr/>
          <p:nvPr/>
        </p:nvSpPr>
        <p:spPr>
          <a:xfrm>
            <a:off x="1620000" y="5940000"/>
            <a:ext cx="6402960" cy="66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</a:rPr>
              <a:t>Базовое описание: the front view of a black suv parked on a street at night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</a:rPr>
              <a:t>Подробное описание: the front view of a black suv parked in a parking lot at night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</a:rPr>
              <a:t>Альтернативное описание: the front end of a black car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</a:rPr>
              <a:t>Описание по вопросу (VQA): street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3"/>
          <a:stretch/>
        </p:blipFill>
        <p:spPr>
          <a:xfrm>
            <a:off x="8280000" y="-89640"/>
            <a:ext cx="3958200" cy="7038720"/>
          </a:xfrm>
          <a:prstGeom prst="rect">
            <a:avLst/>
          </a:prstGeom>
          <a:ln w="0">
            <a:noFill/>
          </a:ln>
        </p:spPr>
      </p:pic>
      <p:sp>
        <p:nvSpPr>
          <p:cNvPr id="530" name="PlaceHolder 10"/>
          <p:cNvSpPr txBox="1"/>
          <p:nvPr/>
        </p:nvSpPr>
        <p:spPr>
          <a:xfrm>
            <a:off x="11228400" y="660996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BDE7FBCA-411B-49A4-B210-540A4DBD9FAF}" type="slidenum">
              <a:rPr b="0" lang="ru-RU" sz="1000" spc="-1" strike="noStrike">
                <a:solidFill>
                  <a:srgbClr val="ffffff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1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53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33" name="PlaceHolder 23"/>
          <p:cNvSpPr/>
          <p:nvPr/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C912AC38-F7C3-446D-B06B-E2D080F6B52E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4"/>
          <p:cNvSpPr/>
          <p:nvPr/>
        </p:nvSpPr>
        <p:spPr>
          <a:xfrm>
            <a:off x="259200" y="2061720"/>
            <a:ext cx="4779000" cy="31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Получает на вход все текстовые признаки, которые мы получили на прошлых этапах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Генерирует описание картинки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Aft>
                <a:spcPts val="1199"/>
              </a:spcAf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5"/>
          <p:cNvSpPr/>
          <p:nvPr/>
        </p:nvSpPr>
        <p:spPr>
          <a:xfrm>
            <a:off x="307800" y="297000"/>
            <a:ext cx="863388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80000"/>
              </a:lnSpc>
              <a:tabLst>
                <a:tab algn="l" pos="0"/>
              </a:tabLst>
            </a:pPr>
            <a:r>
              <a:rPr b="0" lang="ru-RU" sz="4500" spc="-1" strike="noStrike">
                <a:solidFill>
                  <a:schemeClr val="lt1"/>
                </a:solidFill>
                <a:latin typeface="YS Text Regular"/>
              </a:rPr>
              <a:t>Мультимодальная модель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26"/>
          <p:cNvSpPr/>
          <p:nvPr/>
        </p:nvSpPr>
        <p:spPr>
          <a:xfrm>
            <a:off x="10121760" y="297000"/>
            <a:ext cx="1767960" cy="5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7" name="Прямая соединительная линия 17"/>
          <p:cNvCxnSpPr/>
          <p:nvPr/>
        </p:nvCxnSpPr>
        <p:spPr>
          <a:xfrm>
            <a:off x="9924840" y="29664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sp>
        <p:nvSpPr>
          <p:cNvPr id="538" name=""/>
          <p:cNvSpPr/>
          <p:nvPr/>
        </p:nvSpPr>
        <p:spPr>
          <a:xfrm>
            <a:off x="5220000" y="6265800"/>
            <a:ext cx="377892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808080"/>
                </a:solidFill>
                <a:latin typeface="ys text light"/>
              </a:rPr>
              <a:t>«a car parked on a side of the road»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3"/>
          <a:stretch/>
        </p:blipFill>
        <p:spPr>
          <a:xfrm>
            <a:off x="8382960" y="-72000"/>
            <a:ext cx="3855960" cy="7090920"/>
          </a:xfrm>
          <a:prstGeom prst="rect">
            <a:avLst/>
          </a:prstGeom>
          <a:ln w="0">
            <a:noFill/>
          </a:ln>
        </p:spPr>
      </p:pic>
      <p:sp>
        <p:nvSpPr>
          <p:cNvPr id="540" name="PlaceHolder 11"/>
          <p:cNvSpPr txBox="1"/>
          <p:nvPr/>
        </p:nvSpPr>
        <p:spPr>
          <a:xfrm>
            <a:off x="11228400" y="660996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73345F13-3F0E-49FE-827A-418D25302057}" type="slidenum">
              <a:rPr b="0" lang="ru-RU" sz="1000" spc="-1" strike="noStrike">
                <a:solidFill>
                  <a:srgbClr val="ffffff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324000" y="180000"/>
            <a:ext cx="6659280" cy="14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000000"/>
                </a:solidFill>
                <a:latin typeface="YS Text Regular"/>
              </a:rPr>
              <a:t>Эксперименты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360000" y="2520000"/>
            <a:ext cx="9539280" cy="21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100" spc="-1" strike="noStrike">
                <a:solidFill>
                  <a:srgbClr val="000000"/>
                </a:solidFill>
                <a:latin typeface="ys text light"/>
              </a:rPr>
              <a:t>То, что не вошло в итоговый проект, но заслуживает упоминания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8"/>
          <p:cNvSpPr txBox="1"/>
          <p:nvPr/>
        </p:nvSpPr>
        <p:spPr>
          <a:xfrm>
            <a:off x="11228400" y="660996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6DD9B1FE-3441-410A-806C-59CDDBE3075B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" name="think-cell data - do not delete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1" spid="">
              <p:embed/>
              <p:pic>
                <p:nvPicPr>
                  <p:cNvPr id="545" name="think-cell data - do not delete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46" name="Прямоугольник 3"/>
          <p:cNvSpPr/>
          <p:nvPr/>
        </p:nvSpPr>
        <p:spPr>
          <a:xfrm>
            <a:off x="361800" y="5915520"/>
            <a:ext cx="6398640" cy="63864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258840" y="5774760"/>
            <a:ext cx="9664200" cy="108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70000"/>
              </a:lnSpc>
              <a:buNone/>
              <a:tabLst>
                <a:tab algn="l" pos="0"/>
              </a:tabLst>
            </a:pPr>
            <a:r>
              <a:rPr b="0" lang="ru-RU" sz="9600" spc="-1" strike="noStrike">
                <a:solidFill>
                  <a:schemeClr val="lt1"/>
                </a:solidFill>
                <a:latin typeface="YS Text Regular"/>
              </a:rPr>
              <a:t>Результаты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299880" y="150120"/>
            <a:ext cx="2441160" cy="132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ME" sz="9600" spc="-1" strike="noStrike">
                <a:solidFill>
                  <a:schemeClr val="lt1"/>
                </a:solidFill>
                <a:latin typeface="YS Text Regular"/>
              </a:rPr>
              <a:t>0</a:t>
            </a:r>
            <a:r>
              <a:rPr b="0" lang="ru-RU" sz="9600" spc="-1" strike="noStrike">
                <a:solidFill>
                  <a:schemeClr val="lt1"/>
                </a:solidFill>
                <a:latin typeface="YS Text Regular"/>
              </a:rPr>
              <a:t>4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ad0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1" spid="">
              <p:embed/>
              <p:pic>
                <p:nvPicPr>
                  <p:cNvPr id="40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09" name="Прямоугольник 3"/>
          <p:cNvSpPr/>
          <p:nvPr/>
        </p:nvSpPr>
        <p:spPr>
          <a:xfrm>
            <a:off x="357120" y="5914440"/>
            <a:ext cx="4921200" cy="63864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258120" y="4740840"/>
            <a:ext cx="9664920" cy="21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70000"/>
              </a:lnSpc>
              <a:buNone/>
              <a:tabLst>
                <a:tab algn="l" pos="0"/>
              </a:tabLst>
            </a:pPr>
            <a:r>
              <a:rPr b="0" lang="ru-RU" sz="9600" spc="-1" strike="noStrike">
                <a:solidFill>
                  <a:schemeClr val="lt1"/>
                </a:solidFill>
                <a:latin typeface="YS Text Regular"/>
              </a:rPr>
              <a:t>Представление команды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299880" y="150120"/>
            <a:ext cx="2441160" cy="132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ME" sz="9600" spc="-1" strike="noStrike">
                <a:solidFill>
                  <a:schemeClr val="lt1"/>
                </a:solidFill>
                <a:latin typeface="YS Text Regular"/>
              </a:rPr>
              <a:t>0</a:t>
            </a:r>
            <a:r>
              <a:rPr b="0" lang="ru-RU" sz="9600" spc="-1" strike="noStrike">
                <a:solidFill>
                  <a:schemeClr val="lt1"/>
                </a:solidFill>
                <a:latin typeface="YS Text Regular"/>
              </a:rPr>
              <a:t>1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9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550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51" name="PlaceHolder 21"/>
          <p:cNvSpPr/>
          <p:nvPr/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EFFF20BD-3DCF-40AA-910A-8DCB90B630EC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7"/>
          <p:cNvSpPr/>
          <p:nvPr/>
        </p:nvSpPr>
        <p:spPr>
          <a:xfrm>
            <a:off x="308160" y="1162440"/>
            <a:ext cx="4779000" cy="31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У нас получилось выполнить поставленную задачу. Для каждой валидной картинки успешно генерируется описание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784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В нашем датасете, к сожалению, даже человеческий глаз зачастую не может определить точное описание картинки: зачастую небо и автомобиль занимают большую часть фото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28"/>
          <p:cNvSpPr/>
          <p:nvPr/>
        </p:nvSpPr>
        <p:spPr>
          <a:xfrm>
            <a:off x="10121760" y="297000"/>
            <a:ext cx="1767960" cy="5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54" name="Прямая соединительная линия 13"/>
          <p:cNvCxnSpPr/>
          <p:nvPr/>
        </p:nvCxnSpPr>
        <p:spPr>
          <a:xfrm>
            <a:off x="9924840" y="29664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  <p:sp>
        <p:nvSpPr>
          <p:cNvPr id="555" name=""/>
          <p:cNvSpPr/>
          <p:nvPr/>
        </p:nvSpPr>
        <p:spPr>
          <a:xfrm>
            <a:off x="180000" y="4860000"/>
            <a:ext cx="8098920" cy="15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</a:rPr>
              <a:t>{'Car': 0.34714019298553467, 'Wheel': 0.3243175148963928}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</a:rPr>
              <a:t>{'other': 0.08122928440570831, 'highway': 0.12126690149307251, 'residential': 0.8982969522476196, 'city street': 0.06356442719697952, 'parking lot': 0.7530761361122131, 'gas stations': 0.11552013456821442}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</a:rPr>
              <a:t>Базовое описание: a car parked in a parking lot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</a:rPr>
              <a:t>Подробное описание: a car parked in a parking lot with a parking meter on the side of the road and a parking meter on the other side of the road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</a:rPr>
              <a:t>Альтернативное описание: a parked vehicle in a parking lot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</a:rPr>
              <a:t>Описание по вопросу (VQA): parking lot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Courier New"/>
                <a:ea typeface="Courier New"/>
              </a:rPr>
              <a:t>Итоговое описание: a white van parked on a side of the road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3"/>
          <a:stretch/>
        </p:blipFill>
        <p:spPr>
          <a:xfrm>
            <a:off x="8371080" y="-180000"/>
            <a:ext cx="3855240" cy="7072200"/>
          </a:xfrm>
          <a:prstGeom prst="rect">
            <a:avLst/>
          </a:prstGeom>
          <a:ln w="0">
            <a:noFill/>
          </a:ln>
        </p:spPr>
      </p:pic>
      <p:sp>
        <p:nvSpPr>
          <p:cNvPr id="557" name="PlaceHolder 19"/>
          <p:cNvSpPr txBox="1"/>
          <p:nvPr/>
        </p:nvSpPr>
        <p:spPr>
          <a:xfrm>
            <a:off x="11228400" y="660996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F8CC6CB1-02AE-4495-B2C5-75C8861EB68B}" type="slidenum">
              <a:rPr b="0" lang="ru-RU" sz="1000" spc="-1" strike="noStrike">
                <a:solidFill>
                  <a:srgbClr val="ffffff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" name="think-cell data - do not delete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1" spid="">
              <p:embed/>
              <p:pic>
                <p:nvPicPr>
                  <p:cNvPr id="559" name="think-cell data - do not delete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60" name="Прямоугольник 3"/>
          <p:cNvSpPr/>
          <p:nvPr/>
        </p:nvSpPr>
        <p:spPr>
          <a:xfrm>
            <a:off x="345960" y="5915520"/>
            <a:ext cx="3363840" cy="63864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258120" y="4740840"/>
            <a:ext cx="9664920" cy="21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70000"/>
              </a:lnSpc>
              <a:buNone/>
              <a:tabLst>
                <a:tab algn="l" pos="0"/>
              </a:tabLst>
            </a:pPr>
            <a:r>
              <a:rPr b="0" lang="ru-RU" sz="9600" spc="-1" strike="noStrike">
                <a:solidFill>
                  <a:schemeClr val="lt1"/>
                </a:solidFill>
                <a:latin typeface="YS Text Regular"/>
              </a:rPr>
              <a:t>Дальнейшие планы на проект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299880" y="150120"/>
            <a:ext cx="2441160" cy="132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ME" sz="9600" spc="-1" strike="noStrike">
                <a:solidFill>
                  <a:schemeClr val="lt1"/>
                </a:solidFill>
                <a:latin typeface="YS Text Regular"/>
              </a:rPr>
              <a:t>0</a:t>
            </a:r>
            <a:r>
              <a:rPr b="0" lang="ru-RU" sz="9600" spc="-1" strike="noStrike">
                <a:solidFill>
                  <a:schemeClr val="lt1"/>
                </a:solidFill>
                <a:latin typeface="YS Text Regular"/>
              </a:rPr>
              <a:t>5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1" spid="">
              <p:embed/>
              <p:pic>
                <p:nvPicPr>
                  <p:cNvPr id="56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65" name="PlaceHolder 1"/>
          <p:cNvSpPr>
            <a:spLocks noGrp="1"/>
          </p:cNvSpPr>
          <p:nvPr>
            <p:ph/>
          </p:nvPr>
        </p:nvSpPr>
        <p:spPr>
          <a:xfrm>
            <a:off x="307800" y="1474560"/>
            <a:ext cx="5690520" cy="446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100" spc="-1" strike="noStrike">
                <a:solidFill>
                  <a:schemeClr val="lt1"/>
                </a:solidFill>
                <a:latin typeface="YS Text Light"/>
              </a:rPr>
              <a:t>Улучшить качество моделей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100" spc="-1" strike="noStrike">
                <a:solidFill>
                  <a:schemeClr val="lt1"/>
                </a:solidFill>
                <a:latin typeface="YS Text Light"/>
              </a:rPr>
              <a:t>Интегрировать в бизнес-процесс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100" spc="-1" strike="noStrike">
                <a:solidFill>
                  <a:schemeClr val="lt1"/>
                </a:solidFill>
                <a:latin typeface="YS Text Light"/>
              </a:rPr>
              <a:t>Разработать метрики для отслеживания полезности описаний в реальных сценариях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100" spc="-1" strike="noStrike">
                <a:solidFill>
                  <a:schemeClr val="lt1"/>
                </a:solidFill>
                <a:latin typeface="YS Text Light"/>
              </a:rPr>
              <a:t>Регулярно обновлять датасет новыми фотографиями и дообучать модель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sldNum" idx="22"/>
          </p:nvPr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F3DEA2B-AEA3-4812-B5BE-6BA80B31BB27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/>
          </p:nvPr>
        </p:nvSpPr>
        <p:spPr>
          <a:xfrm>
            <a:off x="10121760" y="297000"/>
            <a:ext cx="1767960" cy="55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68" name="Прямая соединительная линия 4"/>
          <p:cNvCxnSpPr/>
          <p:nvPr/>
        </p:nvCxnSpPr>
        <p:spPr>
          <a:xfrm>
            <a:off x="9924840" y="29664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570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71" name="Прямоугольник 5"/>
          <p:cNvSpPr/>
          <p:nvPr/>
        </p:nvSpPr>
        <p:spPr>
          <a:xfrm>
            <a:off x="299880" y="547560"/>
            <a:ext cx="3885840" cy="5234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258840" y="447840"/>
            <a:ext cx="6152400" cy="87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70000"/>
              </a:lnSpc>
              <a:buNone/>
              <a:tabLst>
                <a:tab algn="l" pos="0"/>
              </a:tabLst>
            </a:pPr>
            <a:r>
              <a:rPr b="0" lang="ru-ME" sz="7800" spc="-1" strike="noStrike">
                <a:solidFill>
                  <a:schemeClr val="lt1"/>
                </a:solidFill>
                <a:latin typeface="YS Text Regular"/>
              </a:rPr>
              <a:t>Спасибо!</a:t>
            </a:r>
            <a:endParaRPr b="0" lang="ru-RU" sz="7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312480" y="5576040"/>
            <a:ext cx="3466440" cy="98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Смоляр Родион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Бирюков Григорий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Ментор: Ковалева Маргарита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7392960" y="5576040"/>
            <a:ext cx="4496760" cy="68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ME" sz="1800" spc="-1" strike="noStrike">
                <a:solidFill>
                  <a:schemeClr val="lt1"/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/>
          </p:nvPr>
        </p:nvSpPr>
        <p:spPr>
          <a:xfrm>
            <a:off x="3852000" y="5576040"/>
            <a:ext cx="3247560" cy="98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Попов Артемий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Зайцев Илья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"/>
          <p:cNvGraphicFramePr/>
          <p:nvPr/>
        </p:nvGraphicFramePr>
        <p:xfrm>
          <a:off x="1440" y="1800"/>
          <a:ext cx="360" cy="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41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80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14" name="PlaceHolder 12"/>
          <p:cNvSpPr/>
          <p:nvPr/>
        </p:nvSpPr>
        <p:spPr>
          <a:xfrm>
            <a:off x="11228040" y="6609960"/>
            <a:ext cx="656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6B44E755-7369-4F57-9229-A2D562B34898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13"/>
          <p:cNvSpPr/>
          <p:nvPr/>
        </p:nvSpPr>
        <p:spPr>
          <a:xfrm>
            <a:off x="2024640" y="802080"/>
            <a:ext cx="338724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Смоляр Родион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/>
                </a:solidFill>
                <a:latin typeface="YS Text Light"/>
              </a:rPr>
              <a:t>Ведущий разработчик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14"/>
          <p:cNvSpPr/>
          <p:nvPr/>
        </p:nvSpPr>
        <p:spPr>
          <a:xfrm>
            <a:off x="8597880" y="658080"/>
            <a:ext cx="338868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Попов Артемий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/>
                </a:solidFill>
                <a:latin typeface="YS Text Light"/>
              </a:rPr>
              <a:t>ML-инженер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15"/>
          <p:cNvSpPr/>
          <p:nvPr/>
        </p:nvSpPr>
        <p:spPr>
          <a:xfrm>
            <a:off x="2024640" y="2700000"/>
            <a:ext cx="338724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Бирюков Григорий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/>
                </a:solidFill>
                <a:latin typeface="YS Text Light"/>
              </a:rPr>
              <a:t>ML-инженер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16"/>
          <p:cNvSpPr/>
          <p:nvPr/>
        </p:nvSpPr>
        <p:spPr>
          <a:xfrm>
            <a:off x="8568000" y="2700000"/>
            <a:ext cx="338868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Зайцев Илья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/>
                </a:solidFill>
                <a:latin typeface="YS Text Light"/>
              </a:rPr>
              <a:t>ML-инженер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17"/>
          <p:cNvSpPr/>
          <p:nvPr/>
        </p:nvSpPr>
        <p:spPr>
          <a:xfrm>
            <a:off x="308160" y="160920"/>
            <a:ext cx="8630640" cy="5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8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lt1"/>
                </a:solidFill>
                <a:latin typeface="YS Text Regular"/>
              </a:rPr>
              <a:t>Наша команда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3"/>
          <a:stretch/>
        </p:blipFill>
        <p:spPr>
          <a:xfrm>
            <a:off x="6917760" y="720000"/>
            <a:ext cx="1420560" cy="1798200"/>
          </a:xfrm>
          <a:prstGeom prst="rect">
            <a:avLst/>
          </a:prstGeom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4"/>
          <a:srcRect l="0" t="0" r="2091" b="6482"/>
          <a:stretch/>
        </p:blipFill>
        <p:spPr>
          <a:xfrm>
            <a:off x="297000" y="720000"/>
            <a:ext cx="1334880" cy="1700280"/>
          </a:xfrm>
          <a:prstGeom prst="rect">
            <a:avLst/>
          </a:prstGeom>
          <a:ln w="0">
            <a:noFill/>
          </a:ln>
        </p:spPr>
      </p:pic>
      <p:pic>
        <p:nvPicPr>
          <p:cNvPr id="422" name="" descr=""/>
          <p:cNvPicPr/>
          <p:nvPr/>
        </p:nvPicPr>
        <p:blipFill>
          <a:blip r:embed="rId5"/>
          <a:srcRect l="11395" t="0" r="20" b="17746"/>
          <a:stretch/>
        </p:blipFill>
        <p:spPr>
          <a:xfrm>
            <a:off x="6912000" y="2700000"/>
            <a:ext cx="1438200" cy="1798560"/>
          </a:xfrm>
          <a:prstGeom prst="rect">
            <a:avLst/>
          </a:prstGeom>
          <a:ln w="0">
            <a:noFill/>
          </a:ln>
        </p:spPr>
      </p:pic>
      <p:pic>
        <p:nvPicPr>
          <p:cNvPr id="423" name="" descr=""/>
          <p:cNvPicPr/>
          <p:nvPr/>
        </p:nvPicPr>
        <p:blipFill>
          <a:blip r:embed="rId6"/>
          <a:stretch/>
        </p:blipFill>
        <p:spPr>
          <a:xfrm>
            <a:off x="283680" y="2700000"/>
            <a:ext cx="1348200" cy="1798560"/>
          </a:xfrm>
          <a:prstGeom prst="rect">
            <a:avLst/>
          </a:prstGeom>
          <a:ln w="0">
            <a:noFill/>
          </a:ln>
        </p:spPr>
      </p:pic>
      <p:pic>
        <p:nvPicPr>
          <p:cNvPr id="424" name="" descr=""/>
          <p:cNvPicPr/>
          <p:nvPr/>
        </p:nvPicPr>
        <p:blipFill>
          <a:blip r:embed="rId7"/>
          <a:stretch/>
        </p:blipFill>
        <p:spPr>
          <a:xfrm>
            <a:off x="3960000" y="4680000"/>
            <a:ext cx="1628640" cy="1878120"/>
          </a:xfrm>
          <a:prstGeom prst="rect">
            <a:avLst/>
          </a:prstGeom>
          <a:ln w="0">
            <a:noFill/>
          </a:ln>
        </p:spPr>
      </p:pic>
      <p:sp>
        <p:nvSpPr>
          <p:cNvPr id="425" name="PlaceHolder 18"/>
          <p:cNvSpPr/>
          <p:nvPr/>
        </p:nvSpPr>
        <p:spPr>
          <a:xfrm>
            <a:off x="6120000" y="5122080"/>
            <a:ext cx="338724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Ковалева Маргарита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/>
                </a:solidFill>
                <a:latin typeface="YS Text Light"/>
              </a:rPr>
              <a:t>Ментор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" name="think-cell data - do not delete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1" spid="">
              <p:embed/>
              <p:pic>
                <p:nvPicPr>
                  <p:cNvPr id="427" name="think-cell data - do not delete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28" name="Прямоугольник 3"/>
          <p:cNvSpPr/>
          <p:nvPr/>
        </p:nvSpPr>
        <p:spPr>
          <a:xfrm>
            <a:off x="357120" y="4892040"/>
            <a:ext cx="2714040" cy="63864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258120" y="4740840"/>
            <a:ext cx="9664920" cy="21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70000"/>
              </a:lnSpc>
              <a:buNone/>
              <a:tabLst>
                <a:tab algn="l" pos="0"/>
              </a:tabLst>
            </a:pPr>
            <a:r>
              <a:rPr b="0" lang="ru-RU" sz="9600" spc="-1" strike="noStrike">
                <a:solidFill>
                  <a:schemeClr val="lt1"/>
                </a:solidFill>
                <a:latin typeface="YS Text Regular"/>
              </a:rPr>
              <a:t>Цель и задачи проекта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299880" y="150120"/>
            <a:ext cx="2441160" cy="132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ME" sz="9600" spc="-1" strike="noStrike">
                <a:solidFill>
                  <a:schemeClr val="lt1"/>
                </a:solidFill>
                <a:latin typeface="YS Text Regular"/>
              </a:rPr>
              <a:t>0</a:t>
            </a:r>
            <a:r>
              <a:rPr b="0" lang="ru-RU" sz="9600" spc="-1" strike="noStrike">
                <a:solidFill>
                  <a:schemeClr val="lt1"/>
                </a:solidFill>
                <a:latin typeface="YS Text Regular"/>
              </a:rPr>
              <a:t>2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ad0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1" spid="">
              <p:embed/>
              <p:pic>
                <p:nvPicPr>
                  <p:cNvPr id="43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33" name="Прямоугольник 3"/>
          <p:cNvSpPr/>
          <p:nvPr/>
        </p:nvSpPr>
        <p:spPr>
          <a:xfrm>
            <a:off x="8720280" y="4120560"/>
            <a:ext cx="2258640" cy="58248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YS Text Light"/>
            </a:endParaRPr>
          </a:p>
        </p:txBody>
      </p:sp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180000" y="1620000"/>
            <a:ext cx="11630880" cy="282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YS Text Light"/>
              </a:rPr>
              <a:t>	</a:t>
            </a:r>
            <a:r>
              <a:rPr b="0" lang="ru-RU" sz="2600" spc="-1" strike="noStrike">
                <a:solidFill>
                  <a:srgbClr val="000000"/>
                </a:solidFill>
                <a:latin typeface="YS Text Light"/>
              </a:rPr>
              <a:t>Разработать </a:t>
            </a:r>
            <a:r>
              <a:rPr b="0" lang="ru-RU" sz="2600" spc="-1" strike="noStrike">
                <a:solidFill>
                  <a:srgbClr val="000000"/>
                </a:solidFill>
                <a:highlight>
                  <a:srgbClr val="b4c7dc"/>
                </a:highlight>
                <a:latin typeface="YS Text Light"/>
              </a:rPr>
              <a:t>модель</a:t>
            </a:r>
            <a:r>
              <a:rPr b="0" lang="ru-RU" sz="2600" spc="-1" strike="noStrike">
                <a:solidFill>
                  <a:srgbClr val="000000"/>
                </a:solidFill>
                <a:latin typeface="YS Text Light"/>
              </a:rPr>
              <a:t>, которая </a:t>
            </a:r>
            <a:r>
              <a:rPr b="0" lang="ru-RU" sz="2600" spc="-1" strike="noStrike">
                <a:solidFill>
                  <a:srgbClr val="000000"/>
                </a:solidFill>
                <a:highlight>
                  <a:srgbClr val="ffd8ce"/>
                </a:highlight>
                <a:latin typeface="YS Text Light"/>
              </a:rPr>
              <a:t>автоматически</a:t>
            </a:r>
            <a:r>
              <a:rPr b="0" lang="ru-RU" sz="2600" spc="-1" strike="noStrike">
                <a:solidFill>
                  <a:srgbClr val="000000"/>
                </a:solidFill>
                <a:latin typeface="YS Text Light"/>
              </a:rPr>
              <a:t> генерирует краткое текстовое описание окружающей среды автомобиля на фотографии, чтобы </a:t>
            </a:r>
            <a:r>
              <a:rPr b="0" lang="ru-RU" sz="2600" spc="-1" strike="noStrike">
                <a:solidFill>
                  <a:srgbClr val="000000"/>
                </a:solidFill>
                <a:highlight>
                  <a:srgbClr val="b2b2b2"/>
                </a:highlight>
                <a:latin typeface="YS Text Light"/>
              </a:rPr>
              <a:t>упростить</a:t>
            </a:r>
            <a:r>
              <a:rPr b="0" lang="ru-RU" sz="2600" spc="-1" strike="noStrike">
                <a:solidFill>
                  <a:srgbClr val="000000"/>
                </a:solidFill>
                <a:latin typeface="YS Text Light"/>
              </a:rPr>
              <a:t> поиск транспортных средств при сбоях GPS и </a:t>
            </a:r>
            <a:r>
              <a:rPr b="0" lang="ru-RU" sz="2600" spc="-1" strike="noStrike">
                <a:solidFill>
                  <a:srgbClr val="000000"/>
                </a:solidFill>
                <a:highlight>
                  <a:srgbClr val="dde8cb"/>
                </a:highlight>
                <a:latin typeface="YS Text Light"/>
              </a:rPr>
              <a:t>повысить эффективность</a:t>
            </a:r>
            <a:r>
              <a:rPr b="0" lang="ru-RU" sz="2600" spc="-1" strike="noStrike">
                <a:solidFill>
                  <a:srgbClr val="000000"/>
                </a:solidFill>
                <a:latin typeface="YS Text Light"/>
              </a:rPr>
              <a:t> взаимодействия клиентов и сотрудников поддержки.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360000" y="360000"/>
            <a:ext cx="485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7200" spc="-1" strike="noStrike">
                <a:solidFill>
                  <a:srgbClr val="ff0000"/>
                </a:solidFill>
                <a:latin typeface="ys text light"/>
              </a:rPr>
              <a:t>Цель</a:t>
            </a:r>
            <a:endParaRPr b="0" lang="ru-RU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6" name="think-cell data - do not delete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1" spid="">
              <p:embed/>
              <p:pic>
                <p:nvPicPr>
                  <p:cNvPr id="437" name="think-cell data - do not delete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38" name="PlaceHolder 1"/>
          <p:cNvSpPr>
            <a:spLocks noGrp="1"/>
          </p:cNvSpPr>
          <p:nvPr>
            <p:ph type="sldNum" idx="13"/>
          </p:nvPr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6121BE-2343-41F4-AF77-A25DA338E983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239880" y="2362320"/>
            <a:ext cx="5473440" cy="33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1"/>
                </a:solidFill>
                <a:latin typeface="YS Text Light"/>
              </a:rPr>
              <a:t>Развернуть мультимодальную модель, принимающую на вход полученные признаки и фотографию, и генерирующую описание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308160" y="2362320"/>
            <a:ext cx="5566680" cy="33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1"/>
                </a:solidFill>
                <a:latin typeface="YS Text Light"/>
              </a:rPr>
              <a:t>Обучить несколько </a:t>
            </a:r>
            <a:r>
              <a:rPr b="0" lang="ru-RU" sz="2400" spc="-1" strike="noStrike">
                <a:solidFill>
                  <a:schemeClr val="lt1"/>
                </a:solidFill>
                <a:latin typeface="YS Text Light"/>
              </a:rPr>
              <a:t>моделей, которые </a:t>
            </a:r>
            <a:r>
              <a:rPr b="0" lang="ru-RU" sz="2400" spc="-1" strike="noStrike">
                <a:solidFill>
                  <a:schemeClr val="lt1"/>
                </a:solidFill>
                <a:latin typeface="YS Text Light"/>
              </a:rPr>
              <a:t>выделяют текстовые </a:t>
            </a:r>
            <a:r>
              <a:rPr b="0" lang="ru-RU" sz="2400" spc="-1" strike="noStrike">
                <a:solidFill>
                  <a:schemeClr val="lt1"/>
                </a:solidFill>
                <a:latin typeface="YS Text Light"/>
              </a:rPr>
              <a:t>признаки из </a:t>
            </a:r>
            <a:r>
              <a:rPr b="0" lang="ru-RU" sz="2400" spc="-1" strike="noStrike">
                <a:solidFill>
                  <a:schemeClr val="lt1"/>
                </a:solidFill>
                <a:latin typeface="YS Text Light"/>
              </a:rPr>
              <a:t>фотографии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title"/>
          </p:nvPr>
        </p:nvSpPr>
        <p:spPr>
          <a:xfrm>
            <a:off x="308160" y="297000"/>
            <a:ext cx="8633520" cy="5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ru-RU" sz="4500" spc="-1" strike="noStrike">
                <a:solidFill>
                  <a:schemeClr val="lt1"/>
                </a:solidFill>
                <a:latin typeface="YS Text Regular"/>
              </a:rPr>
              <a:t>Задачи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5"/>
          <p:cNvSpPr>
            <a:spLocks noGrp="1"/>
          </p:cNvSpPr>
          <p:nvPr>
            <p:ph/>
          </p:nvPr>
        </p:nvSpPr>
        <p:spPr>
          <a:xfrm>
            <a:off x="308160" y="1452240"/>
            <a:ext cx="970560" cy="62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ME" sz="4500" spc="-1" strike="noStrike">
                <a:solidFill>
                  <a:schemeClr val="accent5"/>
                </a:solidFill>
                <a:latin typeface="YS Text Light"/>
              </a:rPr>
              <a:t>01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6"/>
          <p:cNvSpPr>
            <a:spLocks noGrp="1"/>
          </p:cNvSpPr>
          <p:nvPr>
            <p:ph/>
          </p:nvPr>
        </p:nvSpPr>
        <p:spPr>
          <a:xfrm>
            <a:off x="6234120" y="1452240"/>
            <a:ext cx="970560" cy="62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4500" spc="-1" strike="noStrike">
                <a:solidFill>
                  <a:schemeClr val="accent5"/>
                </a:solidFill>
                <a:latin typeface="YS Text Light"/>
              </a:rPr>
              <a:t>02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7"/>
          <p:cNvSpPr>
            <a:spLocks noGrp="1"/>
          </p:cNvSpPr>
          <p:nvPr>
            <p:ph/>
          </p:nvPr>
        </p:nvSpPr>
        <p:spPr>
          <a:xfrm>
            <a:off x="10121760" y="297000"/>
            <a:ext cx="1767960" cy="55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45" name="Прямая соединительная линия 16"/>
          <p:cNvCxnSpPr/>
          <p:nvPr/>
        </p:nvCxnSpPr>
        <p:spPr>
          <a:xfrm>
            <a:off x="9924840" y="29664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progId="TCLayout.ActiveDocument.1" r:id="rId1" spid="">
              <p:embed/>
              <p:pic>
                <p:nvPicPr>
                  <p:cNvPr id="447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48" name="PlaceHolder 1"/>
          <p:cNvSpPr>
            <a:spLocks noGrp="1"/>
          </p:cNvSpPr>
          <p:nvPr>
            <p:ph type="sldNum" idx="14"/>
          </p:nvPr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CC987D7-B32C-479B-AAF7-AD1DB5EF5DDD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472640" y="1842480"/>
            <a:ext cx="7266240" cy="391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YS Text Regular"/>
              <a:buAutoNum type="arabicPeriod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Загрузить изображение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YS Text Regular"/>
              <a:buAutoNum type="arabicPeriod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Правильно повернуть фото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YS Text Regular"/>
              <a:buAutoNum type="arabicPeriod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Определить, есть ли автомобиль на фото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YS Text Regular"/>
              <a:buAutoNum type="arabicPeriod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Удалить небо и автомобиль (необходимо для некоторых моделей)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520920" y="1842480"/>
            <a:ext cx="3229920" cy="391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chemeClr val="lt1"/>
                </a:solidFill>
                <a:latin typeface="YS Text Light"/>
              </a:rPr>
              <a:t>Первичная обработка изображения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title"/>
          </p:nvPr>
        </p:nvSpPr>
        <p:spPr>
          <a:xfrm>
            <a:off x="308160" y="297000"/>
            <a:ext cx="8633520" cy="5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ru-RU" sz="4500" spc="-1" strike="noStrike">
                <a:solidFill>
                  <a:schemeClr val="lt1"/>
                </a:solidFill>
                <a:latin typeface="YS Text Regular"/>
              </a:rPr>
              <a:t>Подзадачи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/>
          </p:nvPr>
        </p:nvSpPr>
        <p:spPr>
          <a:xfrm>
            <a:off x="10121760" y="297000"/>
            <a:ext cx="1767960" cy="55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3" name="Прямая соединительная линия 15"/>
          <p:cNvCxnSpPr/>
          <p:nvPr/>
        </p:nvCxnSpPr>
        <p:spPr>
          <a:xfrm>
            <a:off x="9924840" y="29664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4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45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56" name="PlaceHolder 1"/>
          <p:cNvSpPr>
            <a:spLocks noGrp="1"/>
          </p:cNvSpPr>
          <p:nvPr>
            <p:ph type="sldNum" idx="15"/>
          </p:nvPr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952F3C6-3689-4259-AEE8-2228113577A4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4472640" y="1832400"/>
            <a:ext cx="7266240" cy="33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1"/>
                </a:solidFill>
                <a:latin typeface="YS Text Light"/>
              </a:rPr>
              <a:t>Обучить несколько моделей, которые: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/>
          </p:nvPr>
        </p:nvSpPr>
        <p:spPr>
          <a:xfrm>
            <a:off x="4431960" y="2562480"/>
            <a:ext cx="7266240" cy="391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YS Text Regular"/>
              <a:buAutoNum type="arabicPeriod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Классифицируют объекты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YS Text Regular"/>
              <a:buAutoNum type="arabicPeriod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Классифицируют тип окружения (парковка, заправка и т. д.)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YS Text Regular"/>
              <a:buAutoNum type="arabicPeriod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Кратко (1-2 слова) описывают окружение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/>
          </p:nvPr>
        </p:nvSpPr>
        <p:spPr>
          <a:xfrm>
            <a:off x="520920" y="1800000"/>
            <a:ext cx="3229920" cy="391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chemeClr val="lt1"/>
                </a:solidFill>
                <a:latin typeface="YS Text Light"/>
              </a:rPr>
              <a:t>Выделение текстовых признаков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5"/>
          <p:cNvSpPr>
            <a:spLocks noGrp="1"/>
          </p:cNvSpPr>
          <p:nvPr>
            <p:ph type="title"/>
          </p:nvPr>
        </p:nvSpPr>
        <p:spPr>
          <a:xfrm>
            <a:off x="308160" y="297000"/>
            <a:ext cx="8633520" cy="5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ru-RU" sz="4500" spc="-1" strike="noStrike">
                <a:solidFill>
                  <a:schemeClr val="lt1"/>
                </a:solidFill>
                <a:latin typeface="YS Text Regular"/>
              </a:rPr>
              <a:t>Подзадачи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6"/>
          <p:cNvSpPr>
            <a:spLocks noGrp="1"/>
          </p:cNvSpPr>
          <p:nvPr>
            <p:ph/>
          </p:nvPr>
        </p:nvSpPr>
        <p:spPr>
          <a:xfrm>
            <a:off x="10121760" y="297000"/>
            <a:ext cx="1767960" cy="55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62" name="Прямая соединительная линия 1"/>
          <p:cNvCxnSpPr/>
          <p:nvPr/>
        </p:nvCxnSpPr>
        <p:spPr>
          <a:xfrm>
            <a:off x="9924840" y="29664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46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40" y="144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65" name="PlaceHolder 1"/>
          <p:cNvSpPr>
            <a:spLocks noGrp="1"/>
          </p:cNvSpPr>
          <p:nvPr>
            <p:ph type="sldNum" idx="16"/>
          </p:nvPr>
        </p:nvSpPr>
        <p:spPr>
          <a:xfrm>
            <a:off x="11228040" y="6609600"/>
            <a:ext cx="6562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000" spc="-1" strike="noStrike">
                <a:solidFill>
                  <a:schemeClr val="lt1"/>
                </a:solidFill>
                <a:latin typeface="YS Text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75B03A4-5038-4FCB-B62E-363E169B5F69}" type="slidenum">
              <a:rPr b="0" lang="ru-RU" sz="1000" spc="-1" strike="noStrike">
                <a:solidFill>
                  <a:schemeClr val="lt1"/>
                </a:solidFill>
                <a:latin typeface="YS Text Light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431960" y="1912680"/>
            <a:ext cx="7266240" cy="391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YS Text Regular"/>
              <a:buAutoNum type="arabicPeriod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Развернуть мультимодальную модель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Aft>
                <a:spcPts val="1199"/>
              </a:spcAft>
              <a:buClr>
                <a:srgbClr val="313131"/>
              </a:buClr>
              <a:buFont typeface="YS Text Regular"/>
              <a:buAutoNum type="arabicPeriod"/>
            </a:pPr>
            <a:r>
              <a:rPr b="0" lang="ru-RU" sz="1800" spc="-1" strike="noStrike">
                <a:solidFill>
                  <a:schemeClr val="lt1"/>
                </a:solidFill>
                <a:latin typeface="YS Text Light"/>
              </a:rPr>
              <a:t>Оценить ее работу и исправить накопившиеся неточности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520920" y="1800000"/>
            <a:ext cx="3229920" cy="391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chemeClr val="lt1"/>
                </a:solidFill>
                <a:latin typeface="YS Text Light"/>
              </a:rPr>
              <a:t>Итоговая генерация описания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title"/>
          </p:nvPr>
        </p:nvSpPr>
        <p:spPr>
          <a:xfrm>
            <a:off x="308160" y="297000"/>
            <a:ext cx="8633520" cy="5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ru-RU" sz="4500" spc="-1" strike="noStrike">
                <a:solidFill>
                  <a:schemeClr val="lt1"/>
                </a:solidFill>
                <a:latin typeface="YS Text Regular"/>
              </a:rPr>
              <a:t>Подзадачи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/>
          </p:nvPr>
        </p:nvSpPr>
        <p:spPr>
          <a:xfrm>
            <a:off x="10121760" y="297000"/>
            <a:ext cx="1767960" cy="55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50000"/>
                    <a:lumOff val="50000"/>
                  </a:schemeClr>
                </a:solidFill>
                <a:latin typeface="YS Text Light"/>
              </a:rPr>
              <a:t>Студкемп по компьютерному зрению и автономному транспорту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70" name="Прямая соединительная линия 3"/>
          <p:cNvCxnSpPr/>
          <p:nvPr/>
        </p:nvCxnSpPr>
        <p:spPr>
          <a:xfrm>
            <a:off x="9924840" y="296640"/>
            <a:ext cx="2160" cy="561960"/>
          </a:xfrm>
          <a:prstGeom prst="straightConnector1">
            <a:avLst/>
          </a:prstGeom>
          <a:ln w="0">
            <a:solidFill>
              <a:srgbClr val="31313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Другая 2">
      <a:majorFont>
        <a:latin typeface="YS Text Regular" pitchFamily="0" charset="1"/>
        <a:ea typeface=""/>
        <a:cs typeface=""/>
      </a:majorFont>
      <a:minorFont>
        <a:latin typeface="YS Text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24859</TotalTime>
  <Application>LibreOffice/24.2.7.2$Linux_X86_64 LibreOffice_project/420$Build-2</Application>
  <AppVersion>15.0000</AppVersion>
  <Words>883</Words>
  <Paragraphs>173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2021-09-28T20:28:54Z</dcterms:created>
  <dc:creator>Мария Журавлева</dc:creator>
  <dc:description/>
  <dc:language>ru-RU</dc:language>
  <cp:lastModifiedBy/>
  <dcterms:modified xsi:type="dcterms:W3CDTF">2025-10-16T23:59:04Z</dcterms:modified>
  <cp:revision>1430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23</vt:i4>
  </property>
</Properties>
</file>